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7" r:id="rId6"/>
    <p:sldId id="277" r:id="rId7"/>
    <p:sldId id="260" r:id="rId8"/>
    <p:sldId id="273" r:id="rId9"/>
    <p:sldId id="274" r:id="rId10"/>
    <p:sldId id="276" r:id="rId11"/>
    <p:sldId id="271" r:id="rId12"/>
    <p:sldId id="278" r:id="rId13"/>
    <p:sldId id="261" r:id="rId14"/>
    <p:sldId id="272" r:id="rId15"/>
    <p:sldId id="269" r:id="rId16"/>
    <p:sldId id="275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47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jpe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30/04/2022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ss, outdoor, lawn mower&#10;&#10;Description automatically generated">
            <a:extLst>
              <a:ext uri="{FF2B5EF4-FFF2-40B4-BE49-F238E27FC236}">
                <a16:creationId xmlns:a16="http://schemas.microsoft.com/office/drawing/2014/main" id="{DFE37F0A-76BB-420B-A153-1563A7158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01B70-0C45-48F3-A6FF-C8767214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Bio-Inspired Navigation on Varied Terrain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7193C-7DC5-410E-86C3-C7226ED4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Dexter Shepherd</a:t>
            </a:r>
          </a:p>
        </p:txBody>
      </p:sp>
    </p:spTree>
    <p:extLst>
      <p:ext uri="{BB962C8B-B14F-4D97-AF65-F5344CB8AC3E}">
        <p14:creationId xmlns:p14="http://schemas.microsoft.com/office/powerpoint/2010/main" val="11146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68A-96FE-4D04-8323-A02D33B6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of 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464F4-E02A-4E1B-96FE-CDF58A3EE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Conv2D network</a:t>
            </a:r>
          </a:p>
          <a:p>
            <a:r>
              <a:rPr lang="en-GB" dirty="0"/>
              <a:t>Mainly avoided difficult terrain</a:t>
            </a:r>
          </a:p>
          <a:p>
            <a:r>
              <a:rPr lang="en-GB" dirty="0"/>
              <a:t>Noise complications</a:t>
            </a:r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F142B07-6588-4525-AF5D-D77294E0E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687" y="1542370"/>
            <a:ext cx="5715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9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E2EF1-098A-4821-B31F-CB6C90776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4135D-4CE5-44FC-958C-103D7A37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Version 1 – no back bending</a:t>
            </a:r>
          </a:p>
          <a:p>
            <a:r>
              <a:rPr lang="en-GB" dirty="0"/>
              <a:t>Version 2 – Back bending and suspension</a:t>
            </a:r>
          </a:p>
          <a:p>
            <a:r>
              <a:rPr lang="en-GB" dirty="0"/>
              <a:t>Version 3 – Better rotating and improved </a:t>
            </a:r>
            <a:r>
              <a:rPr lang="en-GB" dirty="0" err="1"/>
              <a:t>Whegs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All using the Raspberry Pi Zero</a:t>
            </a:r>
          </a:p>
        </p:txBody>
      </p:sp>
      <p:pic>
        <p:nvPicPr>
          <p:cNvPr id="7" name="Picture 6" descr="A picture containing outdoor, ground, grass, fungus&#10;&#10;Description automatically generated">
            <a:extLst>
              <a:ext uri="{FF2B5EF4-FFF2-40B4-BE49-F238E27FC236}">
                <a16:creationId xmlns:a16="http://schemas.microsoft.com/office/drawing/2014/main" id="{851D13BD-0C77-4E79-B51B-E8C71FCE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80" y="3752446"/>
            <a:ext cx="4110644" cy="2740429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ECC2B55-D673-477A-BAB4-962D8B9E5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31F8215-14DB-4B86-9B90-CAD91712B5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8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E405C-BAE3-46CA-A8E2-1BB431852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Proprioception (getting stuck)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47007-E4E5-41BD-9FD1-56D8BAEFD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Current draw</a:t>
            </a:r>
          </a:p>
          <a:p>
            <a:r>
              <a:rPr lang="en-GB" dirty="0"/>
              <a:t>Standard servo draw of 0.1A</a:t>
            </a:r>
          </a:p>
          <a:p>
            <a:r>
              <a:rPr lang="en-GB" dirty="0"/>
              <a:t>Thresholding (greater than 0.4A) </a:t>
            </a:r>
          </a:p>
        </p:txBody>
      </p:sp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9F993A0-FB84-45D7-885C-F7B859244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22" y="1690688"/>
            <a:ext cx="5009796" cy="413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14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3341-EA90-4F54-902F-1CD7E4DF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Wheg</a:t>
            </a:r>
            <a:r>
              <a:rPr lang="en-GB" dirty="0"/>
              <a:t>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8C33-AA17-4C35-B7A7-7331BE74A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printed </a:t>
            </a:r>
            <a:r>
              <a:rPr lang="en-GB" dirty="0" err="1"/>
              <a:t>Whegs</a:t>
            </a:r>
            <a:endParaRPr lang="en-GB" dirty="0"/>
          </a:p>
          <a:p>
            <a:r>
              <a:rPr lang="en-GB" dirty="0"/>
              <a:t>CAD designed on SketchUp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91EDD25-541E-4888-85D0-B93760F65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896" y="1690688"/>
            <a:ext cx="3243348" cy="26306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FA2CB5-7ECC-4097-9B9D-009CF6371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921" y="3135283"/>
            <a:ext cx="4532814" cy="3420467"/>
          </a:xfrm>
          <a:prstGeom prst="rect">
            <a:avLst/>
          </a:prstGeom>
        </p:spPr>
      </p:pic>
      <p:pic>
        <p:nvPicPr>
          <p:cNvPr id="1026" name="Picture 2" descr="Metal Servo Hub Hubs | JSumo.com">
            <a:extLst>
              <a:ext uri="{FF2B5EF4-FFF2-40B4-BE49-F238E27FC236}">
                <a16:creationId xmlns:a16="http://schemas.microsoft.com/office/drawing/2014/main" id="{E46CE350-A1C9-4F8B-BF38-44C7168D9C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46" b="15394"/>
          <a:stretch/>
        </p:blipFill>
        <p:spPr bwMode="auto">
          <a:xfrm>
            <a:off x="5952898" y="4195156"/>
            <a:ext cx="1611684" cy="152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569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6425-6EE4-4FD0-841E-29CE14124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bending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7DB85-9DF3-42DB-AFCF-044D46639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Inspired from cockroaches</a:t>
            </a:r>
          </a:p>
          <a:p>
            <a:r>
              <a:rPr lang="en-GB" dirty="0"/>
              <a:t>Evolved solution (hillclimber)</a:t>
            </a:r>
          </a:p>
          <a:p>
            <a:r>
              <a:rPr lang="en-GB" dirty="0"/>
              <a:t>Quick convergence on solution</a:t>
            </a:r>
          </a:p>
          <a:p>
            <a:endParaRPr lang="en-GB" dirty="0"/>
          </a:p>
        </p:txBody>
      </p:sp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E54892D4-0C14-4E5C-A066-45FA1DA9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390" y="4771505"/>
            <a:ext cx="7864004" cy="1831274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FC3F371-0FF1-4029-9A8E-969FB82B0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06" y="1179514"/>
            <a:ext cx="3834939" cy="287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07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Back bending improved locomotion</a:t>
            </a:r>
          </a:p>
          <a:p>
            <a:r>
              <a:rPr lang="en-GB" dirty="0"/>
              <a:t>Best model was group, however rule based was more trustworthy</a:t>
            </a:r>
          </a:p>
        </p:txBody>
      </p:sp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621F9-8BDF-410E-A96A-1D3034602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C9E4-006A-4072-A7B9-6CD4E689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More compact onboard stereo sensors</a:t>
            </a:r>
          </a:p>
          <a:p>
            <a:r>
              <a:rPr lang="en-GB" dirty="0"/>
              <a:t>Lighter chassis and Jetson instead of Raspberry Pi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9289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</a:t>
            </a:r>
          </a:p>
          <a:p>
            <a:r>
              <a:rPr lang="en-GB" dirty="0"/>
              <a:t>Explore methods of enabling an agent to understand its own limitations</a:t>
            </a:r>
          </a:p>
          <a:p>
            <a:r>
              <a:rPr lang="en-GB" dirty="0"/>
              <a:t>Attempt to cross the reality gap from simulated terrain avoidance to physical robotics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r>
              <a:rPr lang="en-GB" dirty="0"/>
              <a:t>Project PROLERO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and network architectures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r>
              <a:rPr lang="en-GB" dirty="0"/>
              <a:t>Conv1D</a:t>
            </a:r>
          </a:p>
          <a:p>
            <a:pPr lvl="1"/>
            <a:r>
              <a:rPr lang="en-GB" dirty="0"/>
              <a:t>Conv2D</a:t>
            </a:r>
          </a:p>
          <a:p>
            <a:pPr lvl="1"/>
            <a:r>
              <a:rPr lang="en-GB" dirty="0"/>
              <a:t>Feed forward</a:t>
            </a:r>
          </a:p>
          <a:p>
            <a:r>
              <a:rPr lang="en-GB" dirty="0"/>
              <a:t>Comparison with rule based approach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FB39C68-CA79-4C91-8C46-6AD3C1971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327" y="4691071"/>
            <a:ext cx="2135573" cy="1649932"/>
          </a:xfrm>
          <a:prstGeom prst="rect">
            <a:avLst/>
          </a:prstGeom>
        </p:spPr>
      </p:pic>
      <p:pic>
        <p:nvPicPr>
          <p:cNvPr id="7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2D413AA2-FFCC-4B4B-8016-49063B721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332" y="2683246"/>
            <a:ext cx="3924303" cy="206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FDD1-E180-474E-935A-06F124AA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A30E-49F3-4305-A302-473A88B53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Performed best with a 2D convolutional neural network </a:t>
            </a:r>
          </a:p>
          <a:p>
            <a:r>
              <a:rPr lang="en-GB" dirty="0"/>
              <a:t>Rule based approach outperformed evolution</a:t>
            </a:r>
          </a:p>
          <a:p>
            <a:r>
              <a:rPr lang="en-GB" dirty="0"/>
              <a:t>Evolved to use contours</a:t>
            </a:r>
          </a:p>
          <a:p>
            <a:endParaRPr lang="en-GB" dirty="0"/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465FC6B7-FCC0-47FC-A0D1-FB89974E2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003" y="4240221"/>
            <a:ext cx="2973543" cy="2230157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DBE1597C-F912-43A8-B53D-52D9C7A6E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089" y="4219354"/>
            <a:ext cx="2973543" cy="2230157"/>
          </a:xfrm>
          <a:prstGeom prst="rect">
            <a:avLst/>
          </a:prstGeom>
        </p:spPr>
      </p:pic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4A4382F1-0C24-440C-94A6-57BD369600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51" y="4107235"/>
            <a:ext cx="3954991" cy="2342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3A1341-0FCB-4C3F-B333-B366A3BA40D3}"/>
              </a:ext>
            </a:extLst>
          </p:cNvPr>
          <p:cNvSpPr txBox="1"/>
          <p:nvPr/>
        </p:nvSpPr>
        <p:spPr>
          <a:xfrm>
            <a:off x="7336462" y="6396804"/>
            <a:ext cx="1492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Rule based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FBB1E1-3801-42EF-9CC9-DC0277D3CCB3}"/>
              </a:ext>
            </a:extLst>
          </p:cNvPr>
          <p:cNvSpPr txBox="1"/>
          <p:nvPr/>
        </p:nvSpPr>
        <p:spPr>
          <a:xfrm>
            <a:off x="4739111" y="6376964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FNN Microbial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0625C5-8D71-4119-9706-3FD4906C3D7F}"/>
              </a:ext>
            </a:extLst>
          </p:cNvPr>
          <p:cNvSpPr txBox="1"/>
          <p:nvPr/>
        </p:nvSpPr>
        <p:spPr>
          <a:xfrm>
            <a:off x="9813134" y="6385299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CNN Microbial</a:t>
            </a:r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F7279A6B-5958-4BB5-8674-46D8DAC4E2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56" y="4278065"/>
            <a:ext cx="3169444" cy="2154467"/>
          </a:xfrm>
          <a:prstGeom prst="rect">
            <a:avLst/>
          </a:prstGeom>
        </p:spPr>
      </p:pic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83D55517-C98D-48FF-8812-7844CBF5DA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193" y="2315645"/>
            <a:ext cx="2476143" cy="185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1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Pre-processing testing</a:t>
            </a:r>
          </a:p>
          <a:p>
            <a:r>
              <a:rPr lang="en-GB" dirty="0"/>
              <a:t>Off-the-shelf Kinect</a:t>
            </a:r>
          </a:p>
          <a:p>
            <a:endParaRPr lang="en-GB" dirty="0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C54B76-2306-4CA3-B4F7-233BF3E81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17" y="3523346"/>
            <a:ext cx="2513215" cy="2969529"/>
          </a:xfrm>
          <a:prstGeom prst="rect">
            <a:avLst/>
          </a:prstGeom>
        </p:spPr>
      </p:pic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B5DE5556-29F1-416E-8219-BD72DCEDD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029" y="4354833"/>
            <a:ext cx="5263187" cy="1490730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94FF2FBA-BB2D-4CEF-B497-CC8BFFA81B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009" y="3061952"/>
            <a:ext cx="5236574" cy="1547284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1E0054C-7636-42F5-93CB-6F82D84C07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029" y="1825625"/>
            <a:ext cx="5206554" cy="1468515"/>
          </a:xfrm>
          <a:prstGeom prst="rect">
            <a:avLst/>
          </a:prstGeom>
        </p:spPr>
      </p:pic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464B741-DE50-429E-BCD8-777BC8EE9D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029" y="485849"/>
            <a:ext cx="5116215" cy="156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5E39-EAD7-4FAE-84AC-44780C02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Rule based visual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Image cropped to remove depth of floor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nary>
                              <m:naryPr>
                                <m:chr m:val="∑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𝑃𝑖𝑥𝑒𝑙𝑠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𝑗𝑖</m:t>
                                    </m:r>
                                  </m:sub>
                                </m:sSub>
                              </m:e>
                            </m:nary>
                          </m:e>
                          <m:sub/>
                        </m:sSub>
                      </m:e>
                    </m:nary>
                    <m:r>
                      <a:rPr lang="en-GB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interval</m:t>
                    </m:r>
                  </m:oMath>
                </a14:m>
                <a:endParaRPr lang="en-GB" dirty="0"/>
              </a:p>
              <a:p>
                <a:r>
                  <a:rPr lang="en-GB" dirty="0"/>
                  <a:t>Rule based approach finds the least amount of dark pixels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D624BC80-1922-49D0-BB15-7605D113F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18" y="3991376"/>
            <a:ext cx="5392189" cy="166140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FA79AB7-DF7C-4100-B2EC-C518146456E2}"/>
              </a:ext>
            </a:extLst>
          </p:cNvPr>
          <p:cNvCxnSpPr>
            <a:cxnSpLocks/>
          </p:cNvCxnSpPr>
          <p:nvPr/>
        </p:nvCxnSpPr>
        <p:spPr>
          <a:xfrm flipV="1">
            <a:off x="6547659" y="4723704"/>
            <a:ext cx="2881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EDAB7F08-788E-4DA7-9A54-56824B502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024" y="262751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4BB0-03A7-4457-978C-608421DE0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62C8-542F-47BC-B82C-0D9EC4B99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Applying trained model on the vision</a:t>
            </a:r>
          </a:p>
          <a:p>
            <a:r>
              <a:rPr lang="en-GB" dirty="0"/>
              <a:t>Visual compression</a:t>
            </a:r>
          </a:p>
          <a:p>
            <a:r>
              <a:rPr lang="en-GB" dirty="0"/>
              <a:t>Interpolation methods</a:t>
            </a:r>
          </a:p>
        </p:txBody>
      </p:sp>
      <p:pic>
        <p:nvPicPr>
          <p:cNvPr id="5" name="Picture 4" descr="A picture containing text, water, distance&#10;&#10;Description automatically generated">
            <a:extLst>
              <a:ext uri="{FF2B5EF4-FFF2-40B4-BE49-F238E27FC236}">
                <a16:creationId xmlns:a16="http://schemas.microsoft.com/office/drawing/2014/main" id="{4C006F98-5C26-41D6-B823-16D251A75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58" y="4960375"/>
            <a:ext cx="2069906" cy="1277568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36B831F-A850-48E2-A5A5-A6EFC9E59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936" y="4849823"/>
            <a:ext cx="2141940" cy="160645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ED650F-B1C6-48DD-9F9D-2EDCAD17CDDA}"/>
              </a:ext>
            </a:extLst>
          </p:cNvPr>
          <p:cNvCxnSpPr>
            <a:cxnSpLocks/>
          </p:cNvCxnSpPr>
          <p:nvPr/>
        </p:nvCxnSpPr>
        <p:spPr>
          <a:xfrm>
            <a:off x="2895207" y="5653051"/>
            <a:ext cx="710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5F2C110-E0CA-4BDE-8D14-E2D46C48C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822" y="2924190"/>
            <a:ext cx="3035814" cy="339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999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1316</TotalTime>
  <Words>432</Words>
  <Application>Microsoft Office PowerPoint</Application>
  <PresentationFormat>Widescreen</PresentationFormat>
  <Paragraphs>73</Paragraphs>
  <Slides>17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Bio-Inspired Navigation on Varied Terrain</vt:lpstr>
      <vt:lpstr>Aims of the project</vt:lpstr>
      <vt:lpstr>Inspiration</vt:lpstr>
      <vt:lpstr>Genetic approach</vt:lpstr>
      <vt:lpstr>Simulation</vt:lpstr>
      <vt:lpstr>Simulation results</vt:lpstr>
      <vt:lpstr>Computer vision</vt:lpstr>
      <vt:lpstr>Rule based visual approach</vt:lpstr>
      <vt:lpstr>Crossing the reality gap</vt:lpstr>
      <vt:lpstr>Results of crossing the reality gap</vt:lpstr>
      <vt:lpstr>Physical robot implementation</vt:lpstr>
      <vt:lpstr>Proprioception (getting stuck)</vt:lpstr>
      <vt:lpstr>Wheg design</vt:lpstr>
      <vt:lpstr>Back bending</vt:lpstr>
      <vt:lpstr>Conclusions</vt:lpstr>
      <vt:lpstr>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40</cp:revision>
  <dcterms:created xsi:type="dcterms:W3CDTF">2022-04-21T09:40:11Z</dcterms:created>
  <dcterms:modified xsi:type="dcterms:W3CDTF">2022-04-30T16:49:49Z</dcterms:modified>
</cp:coreProperties>
</file>

<file path=docProps/thumbnail.jpeg>
</file>